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4"/>
  </p:notesMasterIdLst>
  <p:sldIdLst>
    <p:sldId id="257" r:id="rId2"/>
    <p:sldId id="256" r:id="rId3"/>
    <p:sldId id="262" r:id="rId4"/>
    <p:sldId id="258" r:id="rId5"/>
    <p:sldId id="261" r:id="rId6"/>
    <p:sldId id="263" r:id="rId7"/>
    <p:sldId id="264" r:id="rId8"/>
    <p:sldId id="259" r:id="rId9"/>
    <p:sldId id="260" r:id="rId10"/>
    <p:sldId id="267"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3" d="100"/>
          <a:sy n="93" d="100"/>
        </p:scale>
        <p:origin x="72" y="1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01:53:03.542"/>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01:53:13.86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35395-E14D-451B-AA45-CD554BD40C4E}"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63EE7-A00A-4A13-96B1-46A85DA0B4B9}" type="slidenum">
              <a:rPr lang="en-US" smtClean="0"/>
              <a:t>‹#›</a:t>
            </a:fld>
            <a:endParaRPr lang="en-US"/>
          </a:p>
        </p:txBody>
      </p:sp>
    </p:spTree>
    <p:extLst>
      <p:ext uri="{BB962C8B-B14F-4D97-AF65-F5344CB8AC3E}">
        <p14:creationId xmlns:p14="http://schemas.microsoft.com/office/powerpoint/2010/main" val="342236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 – Please set ground rules to ensure that the classroom is a safe space.  </a:t>
            </a:r>
          </a:p>
          <a:p>
            <a:r>
              <a:rPr lang="en-US" dirty="0"/>
              <a:t>Student agency at the beginning of teaching CSE lessons is key to them adhering to </a:t>
            </a:r>
            <a:r>
              <a:rPr lang="en-US"/>
              <a:t>these rules</a:t>
            </a:r>
          </a:p>
          <a:p>
            <a:r>
              <a:rPr lang="en-US" dirty="0"/>
              <a:t>At the beginning of every lesson, remind the class of these rules.</a:t>
            </a:r>
          </a:p>
        </p:txBody>
      </p:sp>
      <p:sp>
        <p:nvSpPr>
          <p:cNvPr id="4" name="Slide Number Placeholder 3"/>
          <p:cNvSpPr>
            <a:spLocks noGrp="1"/>
          </p:cNvSpPr>
          <p:nvPr>
            <p:ph type="sldNum" sz="quarter" idx="5"/>
          </p:nvPr>
        </p:nvSpPr>
        <p:spPr/>
        <p:txBody>
          <a:bodyPr/>
          <a:lstStyle/>
          <a:p>
            <a:fld id="{8D663EE7-A00A-4A13-96B1-46A85DA0B4B9}" type="slidenum">
              <a:rPr lang="en-US" smtClean="0"/>
              <a:t>1</a:t>
            </a:fld>
            <a:endParaRPr lang="en-US"/>
          </a:p>
        </p:txBody>
      </p:sp>
    </p:spTree>
    <p:extLst>
      <p:ext uri="{BB962C8B-B14F-4D97-AF65-F5344CB8AC3E}">
        <p14:creationId xmlns:p14="http://schemas.microsoft.com/office/powerpoint/2010/main" val="142580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https://iulianionescu.com/blog/how-our-beliefs-and-values-shape-our-behavior/</a:t>
            </a:r>
          </a:p>
        </p:txBody>
      </p:sp>
      <p:sp>
        <p:nvSpPr>
          <p:cNvPr id="4" name="Slide Number Placeholder 3"/>
          <p:cNvSpPr>
            <a:spLocks noGrp="1"/>
          </p:cNvSpPr>
          <p:nvPr>
            <p:ph type="sldNum" sz="quarter" idx="5"/>
          </p:nvPr>
        </p:nvSpPr>
        <p:spPr/>
        <p:txBody>
          <a:bodyPr/>
          <a:lstStyle/>
          <a:p>
            <a:fld id="{8D663EE7-A00A-4A13-96B1-46A85DA0B4B9}" type="slidenum">
              <a:rPr lang="en-US" smtClean="0"/>
              <a:t>3</a:t>
            </a:fld>
            <a:endParaRPr lang="en-US"/>
          </a:p>
        </p:txBody>
      </p:sp>
    </p:spTree>
    <p:extLst>
      <p:ext uri="{BB962C8B-B14F-4D97-AF65-F5344CB8AC3E}">
        <p14:creationId xmlns:p14="http://schemas.microsoft.com/office/powerpoint/2010/main" val="111065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 read as a class or as an individual.  Clarify any words that students do not understand.  </a:t>
            </a:r>
          </a:p>
        </p:txBody>
      </p:sp>
      <p:sp>
        <p:nvSpPr>
          <p:cNvPr id="4" name="Slide Number Placeholder 3"/>
          <p:cNvSpPr>
            <a:spLocks noGrp="1"/>
          </p:cNvSpPr>
          <p:nvPr>
            <p:ph type="sldNum" sz="quarter" idx="5"/>
          </p:nvPr>
        </p:nvSpPr>
        <p:spPr/>
        <p:txBody>
          <a:bodyPr/>
          <a:lstStyle/>
          <a:p>
            <a:fld id="{8D663EE7-A00A-4A13-96B1-46A85DA0B4B9}" type="slidenum">
              <a:rPr lang="en-US" smtClean="0"/>
              <a:t>5</a:t>
            </a:fld>
            <a:endParaRPr lang="en-US"/>
          </a:p>
        </p:txBody>
      </p:sp>
    </p:spTree>
    <p:extLst>
      <p:ext uri="{BB962C8B-B14F-4D97-AF65-F5344CB8AC3E}">
        <p14:creationId xmlns:p14="http://schemas.microsoft.com/office/powerpoint/2010/main" val="103793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 you could also split the class into 6 groups, 2 of each belief and run this activity in 2 pods if you feel smaller groups would be better.</a:t>
            </a:r>
          </a:p>
          <a:p>
            <a:r>
              <a:rPr lang="en-US" dirty="0"/>
              <a:t>The 3 beliefs information are at the end of the PPT these can be printed or put into a shared online space.</a:t>
            </a:r>
          </a:p>
        </p:txBody>
      </p:sp>
      <p:sp>
        <p:nvSpPr>
          <p:cNvPr id="4" name="Slide Number Placeholder 3"/>
          <p:cNvSpPr>
            <a:spLocks noGrp="1"/>
          </p:cNvSpPr>
          <p:nvPr>
            <p:ph type="sldNum" sz="quarter" idx="5"/>
          </p:nvPr>
        </p:nvSpPr>
        <p:spPr/>
        <p:txBody>
          <a:bodyPr/>
          <a:lstStyle/>
          <a:p>
            <a:fld id="{8D663EE7-A00A-4A13-96B1-46A85DA0B4B9}" type="slidenum">
              <a:rPr lang="en-US" smtClean="0"/>
              <a:t>6</a:t>
            </a:fld>
            <a:endParaRPr lang="en-US"/>
          </a:p>
        </p:txBody>
      </p:sp>
    </p:spTree>
    <p:extLst>
      <p:ext uri="{BB962C8B-B14F-4D97-AF65-F5344CB8AC3E}">
        <p14:creationId xmlns:p14="http://schemas.microsoft.com/office/powerpoint/2010/main" val="383384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individual thinking time, class or written exercise.  Do what is best for you class.</a:t>
            </a:r>
          </a:p>
        </p:txBody>
      </p:sp>
      <p:sp>
        <p:nvSpPr>
          <p:cNvPr id="4" name="Slide Number Placeholder 3"/>
          <p:cNvSpPr>
            <a:spLocks noGrp="1"/>
          </p:cNvSpPr>
          <p:nvPr>
            <p:ph type="sldNum" sz="quarter" idx="5"/>
          </p:nvPr>
        </p:nvSpPr>
        <p:spPr/>
        <p:txBody>
          <a:bodyPr/>
          <a:lstStyle/>
          <a:p>
            <a:fld id="{8D663EE7-A00A-4A13-96B1-46A85DA0B4B9}" type="slidenum">
              <a:rPr lang="en-US" smtClean="0"/>
              <a:t>7</a:t>
            </a:fld>
            <a:endParaRPr lang="en-US"/>
          </a:p>
        </p:txBody>
      </p:sp>
    </p:spTree>
    <p:extLst>
      <p:ext uri="{BB962C8B-B14F-4D97-AF65-F5344CB8AC3E}">
        <p14:creationId xmlns:p14="http://schemas.microsoft.com/office/powerpoint/2010/main" val="121110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 – display the words for students to choose.  They can do this silently/quietly, as after there will be some discussion questions.</a:t>
            </a:r>
          </a:p>
        </p:txBody>
      </p:sp>
      <p:sp>
        <p:nvSpPr>
          <p:cNvPr id="4" name="Slide Number Placeholder 3"/>
          <p:cNvSpPr>
            <a:spLocks noGrp="1"/>
          </p:cNvSpPr>
          <p:nvPr>
            <p:ph type="sldNum" sz="quarter" idx="5"/>
          </p:nvPr>
        </p:nvSpPr>
        <p:spPr/>
        <p:txBody>
          <a:bodyPr/>
          <a:lstStyle/>
          <a:p>
            <a:fld id="{8D663EE7-A00A-4A13-96B1-46A85DA0B4B9}" type="slidenum">
              <a:rPr lang="en-US" smtClean="0"/>
              <a:t>8</a:t>
            </a:fld>
            <a:endParaRPr lang="en-US"/>
          </a:p>
        </p:txBody>
      </p:sp>
    </p:spTree>
    <p:extLst>
      <p:ext uri="{BB962C8B-B14F-4D97-AF65-F5344CB8AC3E}">
        <p14:creationId xmlns:p14="http://schemas.microsoft.com/office/powerpoint/2010/main" val="348934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 – this lesson could be done as a whole class, in small groups or as a personal reflection. Wander around and listen if you choose the group option, you may find some interesting points of view to share.</a:t>
            </a:r>
          </a:p>
        </p:txBody>
      </p:sp>
      <p:sp>
        <p:nvSpPr>
          <p:cNvPr id="4" name="Slide Number Placeholder 3"/>
          <p:cNvSpPr>
            <a:spLocks noGrp="1"/>
          </p:cNvSpPr>
          <p:nvPr>
            <p:ph type="sldNum" sz="quarter" idx="5"/>
          </p:nvPr>
        </p:nvSpPr>
        <p:spPr/>
        <p:txBody>
          <a:bodyPr/>
          <a:lstStyle/>
          <a:p>
            <a:fld id="{8D663EE7-A00A-4A13-96B1-46A85DA0B4B9}" type="slidenum">
              <a:rPr lang="en-US" smtClean="0"/>
              <a:t>9</a:t>
            </a:fld>
            <a:endParaRPr lang="en-US"/>
          </a:p>
        </p:txBody>
      </p:sp>
    </p:spTree>
    <p:extLst>
      <p:ext uri="{BB962C8B-B14F-4D97-AF65-F5344CB8AC3E}">
        <p14:creationId xmlns:p14="http://schemas.microsoft.com/office/powerpoint/2010/main" val="135605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912222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84314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9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3344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89289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55585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9943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50517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02620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38637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12/12/2023</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88608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12/12/2023</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5362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ulianionescu.com/blog/time-manage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17EB-3FC9-6DCF-937D-0031A33F5456}"/>
              </a:ext>
            </a:extLst>
          </p:cNvPr>
          <p:cNvSpPr>
            <a:spLocks noGrp="1"/>
          </p:cNvSpPr>
          <p:nvPr>
            <p:ph type="title"/>
          </p:nvPr>
        </p:nvSpPr>
        <p:spPr/>
        <p:txBody>
          <a:bodyPr/>
          <a:lstStyle/>
          <a:p>
            <a:r>
              <a:rPr lang="en-US" dirty="0"/>
              <a:t>Retrieval Practice:  Ground Rules</a:t>
            </a:r>
          </a:p>
        </p:txBody>
      </p:sp>
      <p:sp>
        <p:nvSpPr>
          <p:cNvPr id="3" name="Content Placeholder 2">
            <a:extLst>
              <a:ext uri="{FF2B5EF4-FFF2-40B4-BE49-F238E27FC236}">
                <a16:creationId xmlns:a16="http://schemas.microsoft.com/office/drawing/2014/main" id="{BE52A6CF-51D1-90DC-33AF-F8CAFBA857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2468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B176-5DED-9968-0FF7-46E561BD4B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05B626-6C26-4A36-6102-6C3A9917D96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9A49595-7FCD-F38D-C5E4-A7796F7B0F62}"/>
              </a:ext>
            </a:extLst>
          </p:cNvPr>
          <p:cNvPicPr>
            <a:picLocks noChangeAspect="1"/>
          </p:cNvPicPr>
          <p:nvPr/>
        </p:nvPicPr>
        <p:blipFill>
          <a:blip r:embed="rId2"/>
          <a:stretch>
            <a:fillRect/>
          </a:stretch>
        </p:blipFill>
        <p:spPr>
          <a:xfrm rot="5400000">
            <a:off x="2684868" y="-2084792"/>
            <a:ext cx="6822265" cy="10991850"/>
          </a:xfrm>
          <a:prstGeom prst="rect">
            <a:avLst/>
          </a:prstGeom>
        </p:spPr>
      </p:pic>
    </p:spTree>
    <p:extLst>
      <p:ext uri="{BB962C8B-B14F-4D97-AF65-F5344CB8AC3E}">
        <p14:creationId xmlns:p14="http://schemas.microsoft.com/office/powerpoint/2010/main" val="241064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AEBD-0145-9B76-2709-371853E20C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A488C3-21C6-4406-7A29-224563DC488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4CE1222-EA9E-EA00-7F05-F406AEB23D1F}"/>
              </a:ext>
            </a:extLst>
          </p:cNvPr>
          <p:cNvPicPr>
            <a:picLocks noChangeAspect="1"/>
          </p:cNvPicPr>
          <p:nvPr/>
        </p:nvPicPr>
        <p:blipFill>
          <a:blip r:embed="rId2"/>
          <a:stretch>
            <a:fillRect/>
          </a:stretch>
        </p:blipFill>
        <p:spPr>
          <a:xfrm>
            <a:off x="2463699" y="0"/>
            <a:ext cx="7264601" cy="6858000"/>
          </a:xfrm>
          <a:prstGeom prst="rect">
            <a:avLst/>
          </a:prstGeom>
        </p:spPr>
      </p:pic>
    </p:spTree>
    <p:extLst>
      <p:ext uri="{BB962C8B-B14F-4D97-AF65-F5344CB8AC3E}">
        <p14:creationId xmlns:p14="http://schemas.microsoft.com/office/powerpoint/2010/main" val="324806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130D-A56F-900D-7FA9-01CE1D9303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BE4F0E-F27F-7CA2-9522-04D7DB5B768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A0EEE1A-75A4-41B1-AB86-C583AD96156B}"/>
              </a:ext>
            </a:extLst>
          </p:cNvPr>
          <p:cNvPicPr>
            <a:picLocks noChangeAspect="1"/>
          </p:cNvPicPr>
          <p:nvPr/>
        </p:nvPicPr>
        <p:blipFill>
          <a:blip r:embed="rId2"/>
          <a:stretch>
            <a:fillRect/>
          </a:stretch>
        </p:blipFill>
        <p:spPr>
          <a:xfrm rot="5400000">
            <a:off x="2509186" y="-1048841"/>
            <a:ext cx="6621179" cy="9074150"/>
          </a:xfrm>
          <a:prstGeom prst="rect">
            <a:avLst/>
          </a:prstGeom>
        </p:spPr>
      </p:pic>
    </p:spTree>
    <p:extLst>
      <p:ext uri="{BB962C8B-B14F-4D97-AF65-F5344CB8AC3E}">
        <p14:creationId xmlns:p14="http://schemas.microsoft.com/office/powerpoint/2010/main" val="229244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8">
            <a:extLst>
              <a:ext uri="{FF2B5EF4-FFF2-40B4-BE49-F238E27FC236}">
                <a16:creationId xmlns:a16="http://schemas.microsoft.com/office/drawing/2014/main" id="{3CE54A2A-DF49-4800-82E7-3AF9353F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0">
            <a:extLst>
              <a:ext uri="{FF2B5EF4-FFF2-40B4-BE49-F238E27FC236}">
                <a16:creationId xmlns:a16="http://schemas.microsoft.com/office/drawing/2014/main" id="{96125ED7-F0CF-40D9-8C60-51E188053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3">
            <a:extLst>
              <a:ext uri="{FF2B5EF4-FFF2-40B4-BE49-F238E27FC236}">
                <a16:creationId xmlns:a16="http://schemas.microsoft.com/office/drawing/2014/main" id="{80355478-AAA5-63F9-DC91-AA0185586002}"/>
              </a:ext>
            </a:extLst>
          </p:cNvPr>
          <p:cNvPicPr>
            <a:picLocks noChangeAspect="1"/>
          </p:cNvPicPr>
          <p:nvPr/>
        </p:nvPicPr>
        <p:blipFill rotWithShape="1">
          <a:blip r:embed="rId2">
            <a:alphaModFix amt="60000"/>
          </a:blip>
          <a:srcRect t="26650" b="17100"/>
          <a:stretch/>
        </p:blipFill>
        <p:spPr>
          <a:xfrm>
            <a:off x="20" y="10"/>
            <a:ext cx="12191980" cy="6857990"/>
          </a:xfrm>
          <a:prstGeom prst="rect">
            <a:avLst/>
          </a:prstGeom>
        </p:spPr>
      </p:pic>
      <p:sp>
        <p:nvSpPr>
          <p:cNvPr id="2" name="Title 1">
            <a:extLst>
              <a:ext uri="{FF2B5EF4-FFF2-40B4-BE49-F238E27FC236}">
                <a16:creationId xmlns:a16="http://schemas.microsoft.com/office/drawing/2014/main" id="{3FA33565-A4F1-C045-6D8B-2ECAC323B41A}"/>
              </a:ext>
            </a:extLst>
          </p:cNvPr>
          <p:cNvSpPr>
            <a:spLocks noGrp="1"/>
          </p:cNvSpPr>
          <p:nvPr>
            <p:ph type="ctrTitle"/>
          </p:nvPr>
        </p:nvSpPr>
        <p:spPr>
          <a:xfrm>
            <a:off x="1052146" y="1077626"/>
            <a:ext cx="9958754" cy="3317443"/>
          </a:xfrm>
        </p:spPr>
        <p:txBody>
          <a:bodyPr anchor="t">
            <a:normAutofit/>
          </a:bodyPr>
          <a:lstStyle/>
          <a:p>
            <a:r>
              <a:rPr lang="en-US" sz="8000" dirty="0">
                <a:solidFill>
                  <a:srgbClr val="FFFFFF"/>
                </a:solidFill>
              </a:rPr>
              <a:t>My Values My beliefs</a:t>
            </a:r>
          </a:p>
        </p:txBody>
      </p:sp>
      <p:sp>
        <p:nvSpPr>
          <p:cNvPr id="3" name="Subtitle 2">
            <a:extLst>
              <a:ext uri="{FF2B5EF4-FFF2-40B4-BE49-F238E27FC236}">
                <a16:creationId xmlns:a16="http://schemas.microsoft.com/office/drawing/2014/main" id="{CDA5AE92-C447-402F-2D4E-86A4A7FA2941}"/>
              </a:ext>
            </a:extLst>
          </p:cNvPr>
          <p:cNvSpPr>
            <a:spLocks noGrp="1"/>
          </p:cNvSpPr>
          <p:nvPr>
            <p:ph type="subTitle" idx="1"/>
          </p:nvPr>
        </p:nvSpPr>
        <p:spPr>
          <a:xfrm>
            <a:off x="1097280" y="4572000"/>
            <a:ext cx="9257512" cy="1263047"/>
          </a:xfrm>
        </p:spPr>
        <p:txBody>
          <a:bodyPr anchor="b">
            <a:normAutofit/>
          </a:bodyPr>
          <a:lstStyle/>
          <a:p>
            <a:r>
              <a:rPr lang="en-US" dirty="0">
                <a:solidFill>
                  <a:srgbClr val="FFFFFF"/>
                </a:solidFill>
              </a:rPr>
              <a:t>Lesson Objective:  Discover what values and beliefs you have that influence how you view the world and how you behave.</a:t>
            </a:r>
          </a:p>
        </p:txBody>
      </p:sp>
      <p:cxnSp>
        <p:nvCxnSpPr>
          <p:cNvPr id="49" name="Straight Connector 12">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6934"/>
            <a:ext cx="804195" cy="0"/>
          </a:xfrm>
          <a:prstGeom prst="line">
            <a:avLst/>
          </a:prstGeom>
          <a:ln w="1238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92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248F-B1AF-37E5-C02C-B3F9EDC01674}"/>
              </a:ext>
            </a:extLst>
          </p:cNvPr>
          <p:cNvSpPr>
            <a:spLocks noGrp="1"/>
          </p:cNvSpPr>
          <p:nvPr>
            <p:ph type="title"/>
          </p:nvPr>
        </p:nvSpPr>
        <p:spPr/>
        <p:txBody>
          <a:bodyPr>
            <a:normAutofit/>
          </a:bodyPr>
          <a:lstStyle/>
          <a:p>
            <a:r>
              <a:rPr lang="en-US" b="0" dirty="0">
                <a:latin typeface="Open Sans" panose="020B0606030504020204" pitchFamily="34" charset="0"/>
              </a:rPr>
              <a:t>What fuels your </a:t>
            </a:r>
            <a:r>
              <a:rPr lang="en-US" dirty="0">
                <a:latin typeface="Open Sans" panose="020B0606030504020204" pitchFamily="34" charset="0"/>
              </a:rPr>
              <a:t>motivations</a:t>
            </a:r>
            <a:r>
              <a:rPr lang="en-US" b="0" dirty="0">
                <a:latin typeface="Open Sans" panose="020B0606030504020204" pitchFamily="34" charset="0"/>
              </a:rPr>
              <a:t> and drives your </a:t>
            </a:r>
            <a:r>
              <a:rPr lang="en-US" dirty="0">
                <a:latin typeface="Open Sans" panose="020B0606030504020204" pitchFamily="34" charset="0"/>
              </a:rPr>
              <a:t>attitudes and behavior</a:t>
            </a:r>
            <a:r>
              <a:rPr lang="en-US" b="0" dirty="0">
                <a:latin typeface="Open Sans" panose="020B0606030504020204" pitchFamily="34" charset="0"/>
              </a:rPr>
              <a:t>?</a:t>
            </a:r>
            <a:endParaRPr lang="en-US" dirty="0"/>
          </a:p>
        </p:txBody>
      </p:sp>
      <p:sp>
        <p:nvSpPr>
          <p:cNvPr id="3" name="Content Placeholder 2">
            <a:extLst>
              <a:ext uri="{FF2B5EF4-FFF2-40B4-BE49-F238E27FC236}">
                <a16:creationId xmlns:a16="http://schemas.microsoft.com/office/drawing/2014/main" id="{08B33A8C-24ED-9203-EF8E-4B23160235E0}"/>
              </a:ext>
            </a:extLst>
          </p:cNvPr>
          <p:cNvSpPr>
            <a:spLocks noGrp="1"/>
          </p:cNvSpPr>
          <p:nvPr>
            <p:ph idx="1"/>
          </p:nvPr>
        </p:nvSpPr>
        <p:spPr>
          <a:xfrm>
            <a:off x="687444" y="2994461"/>
            <a:ext cx="9922764" cy="3838722"/>
          </a:xfrm>
        </p:spPr>
        <p:txBody>
          <a:bodyPr/>
          <a:lstStyle/>
          <a:p>
            <a:r>
              <a:rPr lang="en-US" b="0" i="0" dirty="0">
                <a:effectLst/>
                <a:latin typeface="Open Sans" panose="020B0606030504020204" pitchFamily="34" charset="0"/>
              </a:rPr>
              <a:t>“You’d like to think it’s all a conscious decision and the result of in-depth rationalization on your part. There’s truth to that, but there are many other levers inside of you that act subconsciously. Among those, two fundamental concepts live at the root of everything. If you understand what these are, you can not only understand yourself and what is holding you back in life but even scratch the surface of understanding the world and its behavior, at least since the rise of consciousness. So, what drives our attitude and behavior at the most basic level? It’s our </a:t>
            </a:r>
            <a:r>
              <a:rPr lang="en-US" b="1" i="0" dirty="0">
                <a:effectLst/>
                <a:latin typeface="Open Sans" panose="020B0606030504020204" pitchFamily="34" charset="0"/>
              </a:rPr>
              <a:t>beliefs and values</a:t>
            </a:r>
            <a:r>
              <a:rPr lang="en-US" dirty="0">
                <a:latin typeface="Open Sans" panose="020B0606030504020204" pitchFamily="34" charset="0"/>
              </a:rPr>
              <a:t>”.</a:t>
            </a:r>
            <a:endParaRPr lang="en-US" dirty="0"/>
          </a:p>
        </p:txBody>
      </p:sp>
    </p:spTree>
    <p:extLst>
      <p:ext uri="{BB962C8B-B14F-4D97-AF65-F5344CB8AC3E}">
        <p14:creationId xmlns:p14="http://schemas.microsoft.com/office/powerpoint/2010/main" val="21605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6CEB-7843-6280-84CE-6415C9C7AF19}"/>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47B94BBF-3243-CAEB-D526-EAD6920A34C4}"/>
              </a:ext>
            </a:extLst>
          </p:cNvPr>
          <p:cNvSpPr>
            <a:spLocks noGrp="1"/>
          </p:cNvSpPr>
          <p:nvPr>
            <p:ph idx="1"/>
          </p:nvPr>
        </p:nvSpPr>
        <p:spPr/>
        <p:txBody>
          <a:bodyPr/>
          <a:lstStyle/>
          <a:p>
            <a:pPr marL="0" indent="0">
              <a:buNone/>
            </a:pPr>
            <a:r>
              <a:rPr lang="en-US" dirty="0"/>
              <a:t>Values – The principles of qualities that a person considers important in their life,</a:t>
            </a:r>
          </a:p>
          <a:p>
            <a:pPr marL="0" indent="0">
              <a:buNone/>
            </a:pPr>
            <a:r>
              <a:rPr lang="en-US" dirty="0"/>
              <a:t>Belief – are ideas, convictions or opinions individuals hold about themselves, others and the world.</a:t>
            </a:r>
          </a:p>
        </p:txBody>
      </p:sp>
    </p:spTree>
    <p:extLst>
      <p:ext uri="{BB962C8B-B14F-4D97-AF65-F5344CB8AC3E}">
        <p14:creationId xmlns:p14="http://schemas.microsoft.com/office/powerpoint/2010/main" val="50141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13F7-E711-8972-C9D4-2BA12655A2B6}"/>
              </a:ext>
            </a:extLst>
          </p:cNvPr>
          <p:cNvSpPr>
            <a:spLocks noGrp="1"/>
          </p:cNvSpPr>
          <p:nvPr>
            <p:ph type="title"/>
          </p:nvPr>
        </p:nvSpPr>
        <p:spPr>
          <a:xfrm>
            <a:off x="1088136" y="571500"/>
            <a:ext cx="9922764" cy="1294228"/>
          </a:xfrm>
        </p:spPr>
        <p:txBody>
          <a:bodyPr/>
          <a:lstStyle/>
          <a:p>
            <a:r>
              <a:rPr lang="en-US" dirty="0"/>
              <a:t>Belief</a:t>
            </a:r>
          </a:p>
        </p:txBody>
      </p:sp>
      <p:sp>
        <p:nvSpPr>
          <p:cNvPr id="3" name="Content Placeholder 2">
            <a:extLst>
              <a:ext uri="{FF2B5EF4-FFF2-40B4-BE49-F238E27FC236}">
                <a16:creationId xmlns:a16="http://schemas.microsoft.com/office/drawing/2014/main" id="{E382B674-75DB-014E-60B1-AB807935C640}"/>
              </a:ext>
            </a:extLst>
          </p:cNvPr>
          <p:cNvSpPr>
            <a:spLocks noGrp="1"/>
          </p:cNvSpPr>
          <p:nvPr>
            <p:ph idx="1"/>
          </p:nvPr>
        </p:nvSpPr>
        <p:spPr>
          <a:xfrm>
            <a:off x="923749" y="1317620"/>
            <a:ext cx="10552484" cy="5206470"/>
          </a:xfrm>
        </p:spPr>
        <p:txBody>
          <a:bodyPr>
            <a:normAutofit fontScale="85000" lnSpcReduction="20000"/>
          </a:bodyPr>
          <a:lstStyle/>
          <a:p>
            <a:pPr algn="l"/>
            <a:r>
              <a:rPr lang="en-US" b="1" i="0" dirty="0">
                <a:effectLst/>
                <a:latin typeface="Open Sans" panose="020B0606030504020204" pitchFamily="34" charset="0"/>
              </a:rPr>
              <a:t>Beliefs</a:t>
            </a:r>
            <a:r>
              <a:rPr lang="en-US" b="0" i="0" dirty="0">
                <a:effectLst/>
                <a:latin typeface="Open Sans" panose="020B0606030504020204" pitchFamily="34" charset="0"/>
              </a:rPr>
              <a:t> are the things we hold </a:t>
            </a:r>
            <a:r>
              <a:rPr lang="en-US" b="1" i="0" dirty="0">
                <a:effectLst/>
                <a:latin typeface="Open Sans" panose="020B0606030504020204" pitchFamily="34" charset="0"/>
              </a:rPr>
              <a:t>true</a:t>
            </a:r>
            <a:r>
              <a:rPr lang="en-US" b="0" i="0" dirty="0">
                <a:effectLst/>
                <a:latin typeface="Open Sans" panose="020B0606030504020204" pitchFamily="34" charset="0"/>
              </a:rPr>
              <a:t>, regardless of whether we have any proof of their objective truth. Beliefs are developed and inherited. As we grow up, we learn and take on the views of those around us, especially those whom we look up to. Parents, teachers, mentors, colleagues—they all pass their beliefs on to us, and we have the leeway to accept them or not. In time, we might turn them into our own beliefs or reject them.</a:t>
            </a:r>
          </a:p>
          <a:p>
            <a:pPr algn="l"/>
            <a:r>
              <a:rPr lang="en-US" b="0" i="0" dirty="0">
                <a:effectLst/>
                <a:latin typeface="Open Sans" panose="020B0606030504020204" pitchFamily="34" charset="0"/>
              </a:rPr>
              <a:t>We also develop beliefs resulting from personal experiences and the feelings that we associate with them in those moments. More so, we develop beliefs through our repeated actions. If you are consistently late, you start to believe that you are terrible at </a:t>
            </a:r>
            <a:r>
              <a:rPr lang="en-US" b="0" i="0" u="none" strike="noStrike" dirty="0">
                <a:solidFill>
                  <a:srgbClr val="EF5A29"/>
                </a:solidFill>
                <a:effectLst/>
                <a:latin typeface="Open Sans" panose="020B0606030504020204" pitchFamily="34" charset="0"/>
                <a:hlinkClick r:id="rId3"/>
              </a:rPr>
              <a:t>time management</a:t>
            </a:r>
            <a:r>
              <a:rPr lang="en-US" b="0" i="0" dirty="0">
                <a:effectLst/>
                <a:latin typeface="Open Sans" panose="020B0606030504020204" pitchFamily="34" charset="0"/>
              </a:rPr>
              <a:t> when, in fact, a better alarm clock and sleep habits could change that label. In time, beliefs shape our identity, and we become them to some extent.</a:t>
            </a:r>
          </a:p>
          <a:p>
            <a:pPr algn="l"/>
            <a:r>
              <a:rPr lang="en-US" b="0" i="0" dirty="0">
                <a:effectLst/>
                <a:latin typeface="Open Sans" panose="020B0606030504020204" pitchFamily="34" charset="0"/>
              </a:rPr>
              <a:t>Some examples of beliefs that you might recognize are: God has created the world; if a black cat crosses in front of you, something horrific will happen; man has evolved from primates. As you may notice, some of these beliefs have science behind them, while others clearly do not. Scientific research has constantly changed people’s opinions over time by providing proof to the contrary. Think about ideas such as the Earth being flat and the Sun revolving around the Earth. At some point, people believed that. Later on, science proved that they were not true, and (most people) stopped believing them.</a:t>
            </a:r>
          </a:p>
          <a:p>
            <a:pPr algn="l"/>
            <a:r>
              <a:rPr lang="en-US" b="0" i="0" dirty="0">
                <a:effectLst/>
                <a:latin typeface="Open Sans" panose="020B0606030504020204" pitchFamily="34" charset="0"/>
              </a:rPr>
              <a:t>Regardless of the level of scientific or empirical proof, most people have difficulty justifying their beliefs, and frankly, most of us don’t even like to. As a matter of fact, we all would be a lot happier if everyone else around us had the same beliefs as we do, but arguably this would be boring. Of course, that is impossible, and this is precisely what fuels most of the world’s conflicts</a:t>
            </a:r>
          </a:p>
        </p:txBody>
      </p:sp>
    </p:spTree>
    <p:extLst>
      <p:ext uri="{BB962C8B-B14F-4D97-AF65-F5344CB8AC3E}">
        <p14:creationId xmlns:p14="http://schemas.microsoft.com/office/powerpoint/2010/main" val="84751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50B5-CE98-7844-D7F2-FE342F46CDA0}"/>
              </a:ext>
            </a:extLst>
          </p:cNvPr>
          <p:cNvSpPr>
            <a:spLocks noGrp="1"/>
          </p:cNvSpPr>
          <p:nvPr>
            <p:ph type="title"/>
          </p:nvPr>
        </p:nvSpPr>
        <p:spPr>
          <a:xfrm>
            <a:off x="1016217" y="247764"/>
            <a:ext cx="9922764" cy="1294228"/>
          </a:xfrm>
        </p:spPr>
        <p:txBody>
          <a:bodyPr/>
          <a:lstStyle/>
          <a:p>
            <a:r>
              <a:rPr lang="en-US" dirty="0"/>
              <a:t>There are three main types of beliefs that we all have…</a:t>
            </a:r>
          </a:p>
        </p:txBody>
      </p:sp>
      <p:sp>
        <p:nvSpPr>
          <p:cNvPr id="3" name="Content Placeholder 2">
            <a:extLst>
              <a:ext uri="{FF2B5EF4-FFF2-40B4-BE49-F238E27FC236}">
                <a16:creationId xmlns:a16="http://schemas.microsoft.com/office/drawing/2014/main" id="{BF24A7DB-B799-C921-AA31-D005872FFB20}"/>
              </a:ext>
            </a:extLst>
          </p:cNvPr>
          <p:cNvSpPr>
            <a:spLocks noGrp="1"/>
          </p:cNvSpPr>
          <p:nvPr>
            <p:ph idx="1"/>
          </p:nvPr>
        </p:nvSpPr>
        <p:spPr>
          <a:xfrm>
            <a:off x="318892" y="1672079"/>
            <a:ext cx="11554215" cy="4697898"/>
          </a:xfrm>
        </p:spPr>
        <p:txBody>
          <a:bodyPr>
            <a:normAutofit fontScale="92500" lnSpcReduction="20000"/>
          </a:bodyPr>
          <a:lstStyle/>
          <a:p>
            <a:r>
              <a:rPr lang="en-US" dirty="0">
                <a:solidFill>
                  <a:srgbClr val="FF0000"/>
                </a:solidFill>
              </a:rPr>
              <a:t>Belief’s about ourselves.</a:t>
            </a:r>
          </a:p>
          <a:p>
            <a:r>
              <a:rPr lang="en-US" dirty="0"/>
              <a:t>Beliefs about others</a:t>
            </a:r>
          </a:p>
          <a:p>
            <a:r>
              <a:rPr lang="en-US" dirty="0"/>
              <a:t>Beliefs about the world we live in.</a:t>
            </a:r>
          </a:p>
          <a:p>
            <a:endParaRPr lang="en-US" dirty="0"/>
          </a:p>
          <a:p>
            <a:pPr marL="0" indent="0">
              <a:buNone/>
            </a:pPr>
            <a:r>
              <a:rPr lang="en-US" b="1" dirty="0"/>
              <a:t>Activity: </a:t>
            </a:r>
            <a:r>
              <a:rPr lang="en-US" dirty="0"/>
              <a:t>Split the class into 3 groups.  </a:t>
            </a:r>
          </a:p>
          <a:p>
            <a:pPr marL="0" indent="0">
              <a:buNone/>
            </a:pPr>
            <a:r>
              <a:rPr lang="en-US" dirty="0"/>
              <a:t>1. One person in the group is to read the information about the belief to the group.</a:t>
            </a:r>
          </a:p>
          <a:p>
            <a:pPr marL="0" indent="0">
              <a:buNone/>
            </a:pPr>
            <a:r>
              <a:rPr lang="en-US" dirty="0"/>
              <a:t>2. Then, individually each students writes 3 beliefs they have..  For example, those that read about </a:t>
            </a:r>
            <a:r>
              <a:rPr lang="en-US" dirty="0">
                <a:solidFill>
                  <a:srgbClr val="FF0000"/>
                </a:solidFill>
              </a:rPr>
              <a:t>beliefs in ourselves </a:t>
            </a:r>
            <a:r>
              <a:rPr lang="en-US" dirty="0"/>
              <a:t>would write 3 beliefs they have about themselves. E.g. ‘I believe I am good at sports’.</a:t>
            </a:r>
          </a:p>
          <a:p>
            <a:pPr marL="0" indent="0">
              <a:buNone/>
            </a:pPr>
            <a:r>
              <a:rPr lang="en-US" dirty="0"/>
              <a:t>3. Students in their groups, then share their beliefs.</a:t>
            </a:r>
          </a:p>
          <a:p>
            <a:pPr marL="0" indent="0">
              <a:buNone/>
            </a:pPr>
            <a:r>
              <a:rPr lang="en-US" dirty="0"/>
              <a:t>Look for similarities/differences.</a:t>
            </a:r>
          </a:p>
          <a:p>
            <a:pPr marL="0" indent="0">
              <a:buNone/>
            </a:pPr>
            <a:r>
              <a:rPr lang="en-US" dirty="0"/>
              <a:t>Students are to ask each other to explain why they hold these beliefs.  Remember, be respectful, it is natural to all hold different beliefs.</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A8BE43-F1CC-2418-1899-0931FC0312A1}"/>
                  </a:ext>
                </a:extLst>
              </p14:cNvPr>
              <p14:cNvContentPartPr/>
              <p14:nvPr/>
            </p14:nvContentPartPr>
            <p14:xfrm>
              <a:off x="1371070" y="4520330"/>
              <a:ext cx="360" cy="360"/>
            </p14:xfrm>
          </p:contentPart>
        </mc:Choice>
        <mc:Fallback xmlns="">
          <p:pic>
            <p:nvPicPr>
              <p:cNvPr id="4" name="Ink 3">
                <a:extLst>
                  <a:ext uri="{FF2B5EF4-FFF2-40B4-BE49-F238E27FC236}">
                    <a16:creationId xmlns:a16="http://schemas.microsoft.com/office/drawing/2014/main" id="{1BA8BE43-F1CC-2418-1899-0931FC0312A1}"/>
                  </a:ext>
                </a:extLst>
              </p:cNvPr>
              <p:cNvPicPr/>
              <p:nvPr/>
            </p:nvPicPr>
            <p:blipFill>
              <a:blip r:embed="rId4"/>
              <a:stretch>
                <a:fillRect/>
              </a:stretch>
            </p:blipFill>
            <p:spPr>
              <a:xfrm>
                <a:off x="1362430" y="45116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D89F5AC-D254-9016-57C5-48529CF7D755}"/>
                  </a:ext>
                </a:extLst>
              </p14:cNvPr>
              <p14:cNvContentPartPr/>
              <p14:nvPr/>
            </p14:nvContentPartPr>
            <p14:xfrm>
              <a:off x="518590" y="5229170"/>
              <a:ext cx="360" cy="360"/>
            </p14:xfrm>
          </p:contentPart>
        </mc:Choice>
        <mc:Fallback xmlns="">
          <p:pic>
            <p:nvPicPr>
              <p:cNvPr id="5" name="Ink 4">
                <a:extLst>
                  <a:ext uri="{FF2B5EF4-FFF2-40B4-BE49-F238E27FC236}">
                    <a16:creationId xmlns:a16="http://schemas.microsoft.com/office/drawing/2014/main" id="{BD89F5AC-D254-9016-57C5-48529CF7D755}"/>
                  </a:ext>
                </a:extLst>
              </p:cNvPr>
              <p:cNvPicPr/>
              <p:nvPr/>
            </p:nvPicPr>
            <p:blipFill>
              <a:blip r:embed="rId4"/>
              <a:stretch>
                <a:fillRect/>
              </a:stretch>
            </p:blipFill>
            <p:spPr>
              <a:xfrm>
                <a:off x="509590" y="5220170"/>
                <a:ext cx="18000" cy="18000"/>
              </a:xfrm>
              <a:prstGeom prst="rect">
                <a:avLst/>
              </a:prstGeom>
            </p:spPr>
          </p:pic>
        </mc:Fallback>
      </mc:AlternateContent>
    </p:spTree>
    <p:extLst>
      <p:ext uri="{BB962C8B-B14F-4D97-AF65-F5344CB8AC3E}">
        <p14:creationId xmlns:p14="http://schemas.microsoft.com/office/powerpoint/2010/main" val="130349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01B9-237E-4F1C-CD17-A556CD045271}"/>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1C9F6F52-9656-AFAB-DCC6-749552DA142E}"/>
              </a:ext>
            </a:extLst>
          </p:cNvPr>
          <p:cNvSpPr>
            <a:spLocks noGrp="1"/>
          </p:cNvSpPr>
          <p:nvPr>
            <p:ph idx="1"/>
          </p:nvPr>
        </p:nvSpPr>
        <p:spPr/>
        <p:txBody>
          <a:bodyPr/>
          <a:lstStyle/>
          <a:p>
            <a:pPr algn="l">
              <a:buFont typeface="Arial" panose="020B0604020202020204" pitchFamily="34" charset="0"/>
              <a:buChar char="•"/>
            </a:pPr>
            <a:r>
              <a:rPr lang="en-US" sz="1800" b="0" i="0" dirty="0">
                <a:solidFill>
                  <a:srgbClr val="374151"/>
                </a:solidFill>
                <a:effectLst/>
                <a:latin typeface="Segoe UI" panose="020B0502040204020203" pitchFamily="34" charset="0"/>
              </a:rPr>
              <a:t>Did you find any common beliefs within your group? </a:t>
            </a:r>
          </a:p>
          <a:p>
            <a:pPr algn="l">
              <a:buFont typeface="Arial" panose="020B0604020202020204" pitchFamily="34" charset="0"/>
              <a:buChar char="•"/>
            </a:pPr>
            <a:r>
              <a:rPr lang="en-US" sz="1800" b="0" i="0" dirty="0">
                <a:solidFill>
                  <a:srgbClr val="374151"/>
                </a:solidFill>
                <a:effectLst/>
                <a:latin typeface="Segoe UI" panose="020B0502040204020203" pitchFamily="34" charset="0"/>
              </a:rPr>
              <a:t>How do they compare to your own beliefs?</a:t>
            </a:r>
            <a:endParaRPr lang="en-US" sz="1800" b="0" i="0" dirty="0">
              <a:solidFill>
                <a:srgbClr val="374151"/>
              </a:solidFill>
              <a:effectLst/>
              <a:latin typeface="Calibri" panose="020F0502020204030204" pitchFamily="34" charset="0"/>
            </a:endParaRPr>
          </a:p>
          <a:p>
            <a:pPr algn="l">
              <a:buFont typeface="Arial" panose="020B0604020202020204" pitchFamily="34" charset="0"/>
              <a:buChar char="•"/>
            </a:pPr>
            <a:r>
              <a:rPr lang="en-US" sz="1800" b="0" i="0" dirty="0">
                <a:solidFill>
                  <a:srgbClr val="374151"/>
                </a:solidFill>
                <a:effectLst/>
                <a:latin typeface="Segoe UI" panose="020B0502040204020203" pitchFamily="34" charset="0"/>
              </a:rPr>
              <a:t>Were there any beliefs that surprised you or challenged your thinking?</a:t>
            </a:r>
            <a:endParaRPr lang="en-US" sz="1800" b="0" i="0" dirty="0">
              <a:solidFill>
                <a:srgbClr val="374151"/>
              </a:solidFill>
              <a:effectLst/>
              <a:latin typeface="Calibri" panose="020F0502020204030204" pitchFamily="34" charset="0"/>
            </a:endParaRPr>
          </a:p>
          <a:p>
            <a:pPr algn="l">
              <a:buFont typeface="Arial" panose="020B0604020202020204" pitchFamily="34" charset="0"/>
              <a:buChar char="•"/>
            </a:pPr>
            <a:r>
              <a:rPr lang="en-US" sz="1800" b="0" i="0" dirty="0">
                <a:solidFill>
                  <a:srgbClr val="374151"/>
                </a:solidFill>
                <a:effectLst/>
                <a:latin typeface="Segoe UI" panose="020B0502040204020203" pitchFamily="34" charset="0"/>
              </a:rPr>
              <a:t>How might our beliefs shape our attitudes and behaviors towards others?</a:t>
            </a:r>
            <a:endParaRPr lang="en-US" sz="1800" b="0" i="0" dirty="0">
              <a:solidFill>
                <a:srgbClr val="374151"/>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131405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861FE-2068-20AF-309F-43559C1DC9C5}"/>
              </a:ext>
            </a:extLst>
          </p:cNvPr>
          <p:cNvSpPr>
            <a:spLocks noGrp="1"/>
          </p:cNvSpPr>
          <p:nvPr>
            <p:ph type="title"/>
          </p:nvPr>
        </p:nvSpPr>
        <p:spPr>
          <a:xfrm>
            <a:off x="1091204" y="1091868"/>
            <a:ext cx="4147804" cy="2042160"/>
          </a:xfrm>
        </p:spPr>
        <p:txBody>
          <a:bodyPr vert="horz" lIns="91440" tIns="45720" rIns="91440" bIns="45720" rtlCol="0" anchor="t">
            <a:noAutofit/>
          </a:bodyPr>
          <a:lstStyle/>
          <a:p>
            <a:r>
              <a:rPr lang="en-US" sz="1800" b="0" i="0" kern="1200" cap="none" baseline="0" dirty="0">
                <a:solidFill>
                  <a:schemeClr val="tx1"/>
                </a:solidFill>
                <a:effectLst/>
                <a:latin typeface="+mj-lt"/>
                <a:ea typeface="+mj-ea"/>
                <a:cs typeface="+mj-cs"/>
              </a:rPr>
              <a:t>If beliefs are things that we believe to be true, values are the compass in life that tell us what is right and what is wrong. </a:t>
            </a:r>
            <a:br>
              <a:rPr lang="en-US" sz="1800" b="0" i="0" kern="1200" cap="none" baseline="0" dirty="0">
                <a:solidFill>
                  <a:schemeClr val="tx1"/>
                </a:solidFill>
                <a:effectLst/>
                <a:latin typeface="+mj-lt"/>
                <a:ea typeface="+mj-ea"/>
                <a:cs typeface="+mj-cs"/>
              </a:rPr>
            </a:br>
            <a:r>
              <a:rPr lang="en-US" sz="1800" b="0" i="0" kern="1200" cap="none" baseline="0" dirty="0">
                <a:solidFill>
                  <a:schemeClr val="tx1"/>
                </a:solidFill>
                <a:effectLst/>
                <a:latin typeface="+mj-lt"/>
                <a:ea typeface="+mj-ea"/>
                <a:cs typeface="+mj-cs"/>
              </a:rPr>
              <a:t>Our values are often derived from our beliefs, but not always. </a:t>
            </a:r>
            <a:br>
              <a:rPr lang="en-US" sz="1800" b="0" i="0" kern="1200" cap="none" baseline="0" dirty="0">
                <a:solidFill>
                  <a:schemeClr val="tx1"/>
                </a:solidFill>
                <a:effectLst/>
                <a:latin typeface="+mj-lt"/>
                <a:ea typeface="+mj-ea"/>
                <a:cs typeface="+mj-cs"/>
              </a:rPr>
            </a:br>
            <a:r>
              <a:rPr lang="en-US" sz="1800" b="0" i="0" kern="1200" cap="none" baseline="0" dirty="0">
                <a:solidFill>
                  <a:schemeClr val="tx1"/>
                </a:solidFill>
                <a:effectLst/>
                <a:latin typeface="+mj-lt"/>
                <a:ea typeface="+mj-ea"/>
                <a:cs typeface="+mj-cs"/>
              </a:rPr>
              <a:t>Values set our standard for what we would and would not be prepared to do. In other words, what we think is important. </a:t>
            </a:r>
            <a:br>
              <a:rPr lang="en-US" sz="1800" b="0" i="0" kern="1200" cap="none" baseline="0" dirty="0">
                <a:solidFill>
                  <a:schemeClr val="tx1"/>
                </a:solidFill>
                <a:effectLst/>
                <a:latin typeface="+mj-lt"/>
                <a:ea typeface="+mj-ea"/>
                <a:cs typeface="+mj-cs"/>
              </a:rPr>
            </a:br>
            <a:r>
              <a:rPr lang="en-US" sz="1800" b="0" i="0" kern="1200" cap="none" baseline="0" dirty="0">
                <a:solidFill>
                  <a:schemeClr val="tx1"/>
                </a:solidFill>
                <a:effectLst/>
                <a:latin typeface="+mj-lt"/>
                <a:ea typeface="+mj-ea"/>
                <a:cs typeface="+mj-cs"/>
              </a:rPr>
              <a:t>However, note that values do not drive our actions; they simply tell us what the right and wrong things to do. are.</a:t>
            </a:r>
            <a:endParaRPr lang="en-US" sz="1800" b="0" kern="1200" cap="none" baseline="0" dirty="0">
              <a:solidFill>
                <a:schemeClr val="tx1"/>
              </a:solidFill>
              <a:latin typeface="+mj-lt"/>
              <a:ea typeface="+mj-ea"/>
              <a:cs typeface="+mj-cs"/>
            </a:endParaRPr>
          </a:p>
        </p:txBody>
      </p:sp>
      <p:cxnSp>
        <p:nvCxnSpPr>
          <p:cNvPr id="1042" name="Straight Connector 104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0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F70A1-0554-3FF4-6E53-8A99194AF38C}"/>
              </a:ext>
            </a:extLst>
          </p:cNvPr>
          <p:cNvSpPr txBox="1"/>
          <p:nvPr/>
        </p:nvSpPr>
        <p:spPr>
          <a:xfrm>
            <a:off x="1120232" y="4883150"/>
            <a:ext cx="4147804" cy="1287648"/>
          </a:xfrm>
          <a:prstGeom prst="rect">
            <a:avLst/>
          </a:prstGeom>
        </p:spPr>
        <p:txBody>
          <a:bodyPr vert="horz" lIns="91440" tIns="45720" rIns="91440" bIns="45720" rtlCol="0">
            <a:normAutofit/>
          </a:bodyPr>
          <a:lstStyle/>
          <a:p>
            <a:pPr>
              <a:lnSpc>
                <a:spcPct val="130000"/>
              </a:lnSpc>
              <a:spcAft>
                <a:spcPts val="600"/>
              </a:spcAft>
            </a:pPr>
            <a:r>
              <a:rPr lang="en-US" cap="all" dirty="0"/>
              <a:t>Activity: Choose 5 words that you feel are important to you.</a:t>
            </a:r>
            <a:endParaRPr lang="en-US" dirty="0"/>
          </a:p>
        </p:txBody>
      </p:sp>
      <p:pic>
        <p:nvPicPr>
          <p:cNvPr id="1026" name="Picture 2">
            <a:extLst>
              <a:ext uri="{FF2B5EF4-FFF2-40B4-BE49-F238E27FC236}">
                <a16:creationId xmlns:a16="http://schemas.microsoft.com/office/drawing/2014/main" id="{95145A05-4B8D-8C50-18BC-04157C5571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280836" y="797518"/>
            <a:ext cx="6643715" cy="509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53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DBFE2-8343-1186-0A58-356616441535}"/>
              </a:ext>
            </a:extLst>
          </p:cNvPr>
          <p:cNvSpPr>
            <a:spLocks noGrp="1"/>
          </p:cNvSpPr>
          <p:nvPr>
            <p:ph type="title"/>
          </p:nvPr>
        </p:nvSpPr>
        <p:spPr>
          <a:xfrm>
            <a:off x="1091204" y="1091868"/>
            <a:ext cx="3785596" cy="2042160"/>
          </a:xfrm>
        </p:spPr>
        <p:txBody>
          <a:bodyPr>
            <a:normAutofit/>
          </a:bodyPr>
          <a:lstStyle/>
          <a:p>
            <a:r>
              <a:rPr lang="en-US" sz="4000"/>
              <a:t>Discussion Questions</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DA1F9E-2B78-32A5-A686-792C4458A2F0}"/>
              </a:ext>
            </a:extLst>
          </p:cNvPr>
          <p:cNvSpPr>
            <a:spLocks noGrp="1"/>
          </p:cNvSpPr>
          <p:nvPr>
            <p:ph idx="1"/>
          </p:nvPr>
        </p:nvSpPr>
        <p:spPr>
          <a:xfrm>
            <a:off x="722630" y="2372689"/>
            <a:ext cx="4528820" cy="2957506"/>
          </a:xfrm>
        </p:spPr>
        <p:txBody>
          <a:bodyPr>
            <a:noAutofit/>
          </a:bodyPr>
          <a:lstStyle/>
          <a:p>
            <a:pPr>
              <a:lnSpc>
                <a:spcPct val="120000"/>
              </a:lnSpc>
              <a:buFont typeface="Arial" panose="020B0604020202020204" pitchFamily="34" charset="0"/>
              <a:buChar char="•"/>
            </a:pPr>
            <a:r>
              <a:rPr lang="en-US" sz="2000" b="0" i="0" dirty="0">
                <a:effectLst/>
                <a:latin typeface="Segoe UI" panose="020B0502040204020203" pitchFamily="34" charset="0"/>
              </a:rPr>
              <a:t>What values did you choose? </a:t>
            </a:r>
          </a:p>
          <a:p>
            <a:pPr>
              <a:lnSpc>
                <a:spcPct val="120000"/>
              </a:lnSpc>
              <a:buFont typeface="Arial" panose="020B0604020202020204" pitchFamily="34" charset="0"/>
              <a:buChar char="•"/>
            </a:pPr>
            <a:r>
              <a:rPr lang="en-US" sz="2000" b="0" i="0" dirty="0">
                <a:effectLst/>
                <a:latin typeface="Segoe UI" panose="020B0502040204020203" pitchFamily="34" charset="0"/>
              </a:rPr>
              <a:t>Why are these values important to you?</a:t>
            </a:r>
            <a:endParaRPr lang="en-US" sz="2000" b="0" i="0" dirty="0">
              <a:effectLst/>
              <a:latin typeface="Calibri" panose="020F0502020204030204" pitchFamily="34" charset="0"/>
            </a:endParaRPr>
          </a:p>
          <a:p>
            <a:pPr>
              <a:lnSpc>
                <a:spcPct val="120000"/>
              </a:lnSpc>
              <a:buFont typeface="Arial" panose="020B0604020202020204" pitchFamily="34" charset="0"/>
              <a:buChar char="•"/>
            </a:pPr>
            <a:r>
              <a:rPr lang="en-US" sz="2000" b="0" i="0" dirty="0">
                <a:effectLst/>
                <a:latin typeface="Segoe UI" panose="020B0502040204020203" pitchFamily="34" charset="0"/>
              </a:rPr>
              <a:t>Are there any values on the display that surprised you or you didn't consider before?</a:t>
            </a:r>
            <a:endParaRPr lang="en-US" sz="2000" b="0" i="0" dirty="0">
              <a:effectLst/>
              <a:latin typeface="Calibri" panose="020F0502020204030204" pitchFamily="34" charset="0"/>
            </a:endParaRPr>
          </a:p>
          <a:p>
            <a:pPr>
              <a:lnSpc>
                <a:spcPct val="120000"/>
              </a:lnSpc>
              <a:buFont typeface="Arial" panose="020B0604020202020204" pitchFamily="34" charset="0"/>
              <a:buChar char="•"/>
            </a:pPr>
            <a:r>
              <a:rPr lang="en-US" sz="2000" b="0" i="0" dirty="0">
                <a:effectLst/>
                <a:latin typeface="Segoe UI" panose="020B0502040204020203" pitchFamily="34" charset="0"/>
              </a:rPr>
              <a:t>How might your values influence your behavior and decision-making?</a:t>
            </a:r>
          </a:p>
          <a:p>
            <a:pPr marL="0" indent="0">
              <a:lnSpc>
                <a:spcPct val="120000"/>
              </a:lnSpc>
              <a:buNone/>
            </a:pPr>
            <a:endParaRPr lang="en-US" sz="2000" b="0" i="0" dirty="0">
              <a:effectLst/>
              <a:latin typeface="Calibri" panose="020F0502020204030204" pitchFamily="34" charset="0"/>
            </a:endParaRPr>
          </a:p>
          <a:p>
            <a:pPr>
              <a:lnSpc>
                <a:spcPct val="120000"/>
              </a:lnSpc>
            </a:pPr>
            <a:endParaRPr lang="en-US" sz="2000" dirty="0"/>
          </a:p>
        </p:txBody>
      </p:sp>
      <p:pic>
        <p:nvPicPr>
          <p:cNvPr id="5" name="Picture 4" descr="Different coloured question marks">
            <a:extLst>
              <a:ext uri="{FF2B5EF4-FFF2-40B4-BE49-F238E27FC236}">
                <a16:creationId xmlns:a16="http://schemas.microsoft.com/office/drawing/2014/main" id="{D7A99261-A9A7-0DC6-03F4-7E0D18738B0F}"/>
              </a:ext>
            </a:extLst>
          </p:cNvPr>
          <p:cNvPicPr>
            <a:picLocks noChangeAspect="1"/>
          </p:cNvPicPr>
          <p:nvPr/>
        </p:nvPicPr>
        <p:blipFill rotWithShape="1">
          <a:blip r:embed="rId3"/>
          <a:srcRect l="20963" r="24349"/>
          <a:stretch/>
        </p:blipFill>
        <p:spPr>
          <a:xfrm>
            <a:off x="5524500" y="10"/>
            <a:ext cx="6667501" cy="6857990"/>
          </a:xfrm>
          <a:prstGeom prst="rect">
            <a:avLst/>
          </a:prstGeom>
        </p:spPr>
      </p:pic>
    </p:spTree>
    <p:extLst>
      <p:ext uri="{BB962C8B-B14F-4D97-AF65-F5344CB8AC3E}">
        <p14:creationId xmlns:p14="http://schemas.microsoft.com/office/powerpoint/2010/main" val="3229689306"/>
      </p:ext>
    </p:extLst>
  </p:cSld>
  <p:clrMapOvr>
    <a:masterClrMapping/>
  </p:clrMapOvr>
</p:sld>
</file>

<file path=ppt/theme/theme1.xml><?xml version="1.0" encoding="utf-8"?>
<a:theme xmlns:a="http://schemas.openxmlformats.org/drawingml/2006/main" name="BjornVTI">
  <a:themeElements>
    <a:clrScheme name="AnalogousFromDarkSeedLeftStep">
      <a:dk1>
        <a:srgbClr val="000000"/>
      </a:dk1>
      <a:lt1>
        <a:srgbClr val="FFFFFF"/>
      </a:lt1>
      <a:dk2>
        <a:srgbClr val="243C22"/>
      </a:dk2>
      <a:lt2>
        <a:srgbClr val="E8E3E2"/>
      </a:lt2>
      <a:accent1>
        <a:srgbClr val="4CAFC1"/>
      </a:accent1>
      <a:accent2>
        <a:srgbClr val="3BB192"/>
      </a:accent2>
      <a:accent3>
        <a:srgbClr val="47B56A"/>
      </a:accent3>
      <a:accent4>
        <a:srgbClr val="46B13B"/>
      </a:accent4>
      <a:accent5>
        <a:srgbClr val="7CB045"/>
      </a:accent5>
      <a:accent6>
        <a:srgbClr val="A0A737"/>
      </a:accent6>
      <a:hlink>
        <a:srgbClr val="529130"/>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1135</Words>
  <Application>Microsoft Office PowerPoint</Application>
  <PresentationFormat>Widescreen</PresentationFormat>
  <Paragraphs>53</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Neue Haas Grotesk Text Pro</vt:lpstr>
      <vt:lpstr>Open Sans</vt:lpstr>
      <vt:lpstr>Segoe UI</vt:lpstr>
      <vt:lpstr>BjornVTI</vt:lpstr>
      <vt:lpstr>Retrieval Practice:  Ground Rules</vt:lpstr>
      <vt:lpstr>My Values My beliefs</vt:lpstr>
      <vt:lpstr>What fuels your motivations and drives your attitudes and behavior?</vt:lpstr>
      <vt:lpstr>Definitions</vt:lpstr>
      <vt:lpstr>Belief</vt:lpstr>
      <vt:lpstr>There are three main types of beliefs that we all have…</vt:lpstr>
      <vt:lpstr>Reflection</vt:lpstr>
      <vt:lpstr>If beliefs are things that we believe to be true, values are the compass in life that tell us what is right and what is wrong.  Our values are often derived from our beliefs, but not always.  Values set our standard for what we would and would not be prepared to do. In other words, what we think is important.  However, note that values do not drive our actions; they simply tell us what the right and wrong things to do. are.</vt:lpstr>
      <vt:lpstr>Discussion Questions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Retrieval Practice:  Ground Rules</dc:title>
  <dc:creator>Natalie Hodkinson (DCSPD)</dc:creator>
  <cp:lastModifiedBy>Natalie Hodkinson (DCSPD)</cp:lastModifiedBy>
  <cp:revision>3</cp:revision>
  <dcterms:created xsi:type="dcterms:W3CDTF">2023-05-25T01:01:03Z</dcterms:created>
  <dcterms:modified xsi:type="dcterms:W3CDTF">2023-12-12T06:41:27Z</dcterms:modified>
</cp:coreProperties>
</file>